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handoutMasterIdLst>
    <p:handoutMasterId r:id="rId29"/>
  </p:handoutMasterIdLst>
  <p:sldIdLst>
    <p:sldId id="256" r:id="rId5"/>
    <p:sldId id="259"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Open Sans" panose="020B0604020202020204" charset="0"/>
      <p:regular r:id="rId34"/>
      <p:bold r:id="rId35"/>
      <p:italic r:id="rId36"/>
      <p:boldItalic r:id="rId37"/>
    </p:embeddedFont>
    <p:embeddedFont>
      <p:font typeface="Twinkl Light" charset="0"/>
      <p:regular r:id="rId38"/>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2857" userDrawn="1">
          <p15:clr>
            <a:srgbClr val="A4A3A4"/>
          </p15:clr>
        </p15:guide>
        <p15:guide id="3" pos="5534" userDrawn="1">
          <p15:clr>
            <a:srgbClr val="A4A3A4"/>
          </p15:clr>
        </p15:guide>
        <p15:guide id="4" pos="272" userDrawn="1">
          <p15:clr>
            <a:srgbClr val="A4A3A4"/>
          </p15:clr>
        </p15:guide>
        <p15:guide id="5" orient="horz" pos="2205" userDrawn="1">
          <p15:clr>
            <a:srgbClr val="A4A3A4"/>
          </p15:clr>
        </p15:guide>
        <p15:guide id="6" orient="horz" pos="4042" userDrawn="1">
          <p15:clr>
            <a:srgbClr val="A4A3A4"/>
          </p15:clr>
        </p15:guide>
        <p15:guide id="7" userDrawn="1">
          <p15:clr>
            <a:srgbClr val="A4A3A4"/>
          </p15:clr>
        </p15:guide>
        <p15:guide id="8" pos="5760" userDrawn="1">
          <p15:clr>
            <a:srgbClr val="A4A3A4"/>
          </p15:clr>
        </p15:guide>
        <p15:guide id="9" orient="horz" userDrawn="1">
          <p15:clr>
            <a:srgbClr val="A4A3A4"/>
          </p15:clr>
        </p15:guide>
        <p15:guide id="10" orient="horz" pos="4320" userDrawn="1">
          <p15:clr>
            <a:srgbClr val="A4A3A4"/>
          </p15:clr>
        </p15:guide>
        <p15:guide id="12" orient="horz" pos="709" userDrawn="1">
          <p15:clr>
            <a:srgbClr val="A4A3A4"/>
          </p15:clr>
        </p15:guide>
        <p15:guide id="13" orient="horz" pos="8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85"/>
    <a:srgbClr val="87CEDA"/>
    <a:srgbClr val="009542"/>
    <a:srgbClr val="87CE80"/>
    <a:srgbClr val="6FBC85"/>
    <a:srgbClr val="3EAEB9"/>
    <a:srgbClr val="009DE3"/>
    <a:srgbClr val="0000FF"/>
    <a:srgbClr val="5E5DB6"/>
    <a:srgbClr val="066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4" autoAdjust="0"/>
    <p:restoredTop sz="94660"/>
  </p:normalViewPr>
  <p:slideViewPr>
    <p:cSldViewPr snapToGrid="0" showGuides="1">
      <p:cViewPr varScale="1">
        <p:scale>
          <a:sx n="114" d="100"/>
          <a:sy n="114" d="100"/>
        </p:scale>
        <p:origin x="1506" y="114"/>
      </p:cViewPr>
      <p:guideLst>
        <p:guide orient="horz" pos="459"/>
        <p:guide pos="2857"/>
        <p:guide pos="5534"/>
        <p:guide pos="272"/>
        <p:guide orient="horz" pos="2205"/>
        <p:guide orient="horz" pos="4042"/>
        <p:guide/>
        <p:guide pos="5760"/>
        <p:guide orient="horz"/>
        <p:guide orient="horz" pos="4320"/>
        <p:guide orient="horz" pos="709"/>
        <p:guide orient="horz" pos="867"/>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3E23B0-7AFB-419F-88ED-9863E094EC0D}" type="datetimeFigureOut">
              <a:rPr lang="en-GB" smtClean="0"/>
              <a:t>29/09/2020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115618-F096-47F9-A2E0-5659E59688C3}" type="slidenum">
              <a:rPr lang="en-GB" smtClean="0"/>
              <a:t>‹#›</a:t>
            </a:fld>
            <a:endParaRPr lang="en-GB"/>
          </a:p>
        </p:txBody>
      </p:sp>
    </p:spTree>
    <p:extLst>
      <p:ext uri="{BB962C8B-B14F-4D97-AF65-F5344CB8AC3E}">
        <p14:creationId xmlns:p14="http://schemas.microsoft.com/office/powerpoint/2010/main" val="426624011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 Whit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5289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24155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8829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03403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 Whit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19294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 Whit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 y="0"/>
            <a:ext cx="9137920" cy="6858000"/>
          </a:xfrm>
          <a:prstGeom prst="rect">
            <a:avLst/>
          </a:prstGeom>
        </p:spPr>
      </p:pic>
    </p:spTree>
    <p:extLst>
      <p:ext uri="{BB962C8B-B14F-4D97-AF65-F5344CB8AC3E}">
        <p14:creationId xmlns:p14="http://schemas.microsoft.com/office/powerpoint/2010/main" val="214556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06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 id="2147483717" r:id="rId2"/>
    <p:sldLayoutId id="2147483712" r:id="rId3"/>
    <p:sldLayoutId id="2147483713" r:id="rId4"/>
    <p:sldLayoutId id="2147483716" r:id="rId5"/>
    <p:sldLayoutId id="2147483714" r:id="rId6"/>
    <p:sldLayoutId id="2147483715" r:id="rId7"/>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twinkl.co.uk/resources/keystage3-ks3/keystage3-ks3-science" TargetMode="External"/><Relationship Id="rId7"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twinkl.co.uk/resources/keystage3-ks3/keystage3-ks3-science"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CA855-61F1-4AF2-A80F-5CFA2E3670F5}"/>
              </a:ext>
            </a:extLst>
          </p:cNvPr>
          <p:cNvSpPr/>
          <p:nvPr/>
        </p:nvSpPr>
        <p:spPr>
          <a:xfrm>
            <a:off x="1850994" y="2548582"/>
            <a:ext cx="5442012" cy="1687811"/>
          </a:xfrm>
          <a:prstGeom prst="rect">
            <a:avLst/>
          </a:prstGeom>
          <a:solidFill>
            <a:srgbClr val="00938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252000" rtlCol="0" anchor="ctr"/>
          <a:lstStyle/>
          <a:p>
            <a:pPr algn="ctr" eaLnBrk="1" hangingPunct="1">
              <a:defRPr/>
            </a:pPr>
            <a:r>
              <a:rPr lang="en-GB" altLang="en-US" sz="3600" dirty="0">
                <a:solidFill>
                  <a:prstClr val="white"/>
                </a:solidFill>
                <a:cs typeface="Clear Sans Light" panose="020B0303030202020304" pitchFamily="34" charset="0"/>
              </a:rPr>
              <a:t>Cells and Organisation</a:t>
            </a:r>
            <a:br>
              <a:rPr lang="en-GB" altLang="en-US" sz="3600" b="1" dirty="0">
                <a:solidFill>
                  <a:prstClr val="white"/>
                </a:solidFill>
                <a:latin typeface="Twinkl Light" pitchFamily="2" charset="0"/>
                <a:cs typeface="Clear Sans Medium" panose="020B0603030202020304" pitchFamily="34" charset="0"/>
              </a:rPr>
            </a:br>
            <a:r>
              <a:rPr lang="en-GB" altLang="en-US" sz="3600" b="1" dirty="0">
                <a:solidFill>
                  <a:prstClr val="white"/>
                </a:solidFill>
                <a:cs typeface="Clear Sans Medium" panose="020B0603030202020304" pitchFamily="34" charset="0"/>
              </a:rPr>
              <a:t>Specialised Cells</a:t>
            </a:r>
            <a:endParaRPr lang="en-GB" altLang="en-US" sz="3600" dirty="0">
              <a:solidFill>
                <a:srgbClr val="E1DDD1"/>
              </a:solidFill>
              <a:cs typeface="Clear Sans" panose="020B0503030202020304" pitchFamily="34" charset="0"/>
            </a:endParaRPr>
          </a:p>
        </p:txBody>
      </p:sp>
      <p:sp>
        <p:nvSpPr>
          <p:cNvPr id="2" name="Rectangle 1">
            <a:hlinkClick r:id="rId3"/>
            <a:extLst>
              <a:ext uri="{FF2B5EF4-FFF2-40B4-BE49-F238E27FC236}">
                <a16:creationId xmlns:a16="http://schemas.microsoft.com/office/drawing/2014/main" id="{1B8636A7-FD12-4ECF-9824-B4E7CA42021E}"/>
              </a:ext>
            </a:extLst>
          </p:cNvPr>
          <p:cNvSpPr/>
          <p:nvPr/>
        </p:nvSpPr>
        <p:spPr>
          <a:xfrm>
            <a:off x="3816991" y="6115574"/>
            <a:ext cx="1526796" cy="469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Ciliated Epithelial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2"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move mucus with trapped dust and microorganisms away from the lungs.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Tiny hairs called cilia to help to waft the mucus along the airways.</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mitochondria to release energy for cilia to move.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49A256B-B66F-473E-B01D-743EB82AF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957" y="3853543"/>
            <a:ext cx="1891062" cy="2688771"/>
          </a:xfrm>
          <a:prstGeom prst="rect">
            <a:avLst/>
          </a:prstGeom>
        </p:spPr>
      </p:pic>
    </p:spTree>
    <p:extLst>
      <p:ext uri="{BB962C8B-B14F-4D97-AF65-F5344CB8AC3E}">
        <p14:creationId xmlns:p14="http://schemas.microsoft.com/office/powerpoint/2010/main" val="174721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Red Blood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800767"/>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transport oxygen around the body. </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Biconcave shape increases the surface area for the diffusion of oxygen.</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No nucleus so that there is more room for haemoglobin, which binds to oxygen molecules.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4A8A921-2E8F-42ED-A20C-1314F7B6DD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872" y="3959086"/>
            <a:ext cx="2428255" cy="2457590"/>
          </a:xfrm>
          <a:prstGeom prst="rect">
            <a:avLst/>
          </a:prstGeom>
        </p:spPr>
      </p:pic>
    </p:spTree>
    <p:extLst>
      <p:ext uri="{BB962C8B-B14F-4D97-AF65-F5344CB8AC3E}">
        <p14:creationId xmlns:p14="http://schemas.microsoft.com/office/powerpoint/2010/main" val="25602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White Blood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fight pathogens which cause disease.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Some can change shape to squeeze out of blood vessels and engulf pathogens.</a:t>
            </a: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  </a:t>
            </a: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Some can produce antibodies and antitoxins.</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8EBB88DB-DB83-4B04-BFBC-B72F369EE8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6065" y="3862130"/>
            <a:ext cx="2738845" cy="2554545"/>
          </a:xfrm>
          <a:prstGeom prst="rect">
            <a:avLst/>
          </a:prstGeom>
        </p:spPr>
      </p:pic>
    </p:spTree>
    <p:extLst>
      <p:ext uri="{BB962C8B-B14F-4D97-AF65-F5344CB8AC3E}">
        <p14:creationId xmlns:p14="http://schemas.microsoft.com/office/powerpoint/2010/main" val="31398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fade">
                                      <p:cBhvr>
                                        <p:cTn id="1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Egg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be fertilised by the sperm cell.</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Cytoplasm contains nutrients for the developing embryo.</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The membrane changes after fertilisation to stop any more sperm getting in.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1DE35063-D332-4AB2-AF16-4D18A4B2B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8857" y="3943970"/>
            <a:ext cx="2533261" cy="2472705"/>
          </a:xfrm>
          <a:prstGeom prst="rect">
            <a:avLst/>
          </a:prstGeom>
        </p:spPr>
      </p:pic>
    </p:spTree>
    <p:extLst>
      <p:ext uri="{BB962C8B-B14F-4D97-AF65-F5344CB8AC3E}">
        <p14:creationId xmlns:p14="http://schemas.microsoft.com/office/powerpoint/2010/main" val="377116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Extended Writing</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58477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For one specialised plant cell and one specialised animal cell, write a detailed paragraph that explains how the cell is adapted for its function.</a:t>
            </a:r>
          </a:p>
        </p:txBody>
      </p:sp>
      <p:sp>
        <p:nvSpPr>
          <p:cNvPr id="7" name="Title 1">
            <a:extLst>
              <a:ext uri="{FF2B5EF4-FFF2-40B4-BE49-F238E27FC236}">
                <a16:creationId xmlns:a16="http://schemas.microsoft.com/office/drawing/2014/main" id="{05CA3172-9F21-474F-879D-7EAFE32E08D0}"/>
              </a:ext>
            </a:extLst>
          </p:cNvPr>
          <p:cNvSpPr txBox="1">
            <a:spLocks/>
          </p:cNvSpPr>
          <p:nvPr/>
        </p:nvSpPr>
        <p:spPr>
          <a:xfrm>
            <a:off x="358776" y="4262844"/>
            <a:ext cx="8353424" cy="1815882"/>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r>
              <a:rPr lang="en-GB" altLang="en-US" sz="1600" dirty="0">
                <a:latin typeface="Open Sans" panose="020B0606030504020204" pitchFamily="34" charset="0"/>
                <a:ea typeface="Open Sans" panose="020B0606030504020204" pitchFamily="34" charset="0"/>
                <a:cs typeface="Open Sans" panose="020B0606030504020204" pitchFamily="34" charset="0"/>
              </a:rPr>
              <a:t>cell is a (plant/animal) cell.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It’s role in the organism is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It is adapted to do this role by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endParaRPr lang="en-GB" alt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Another adaptation it has is </a:t>
            </a:r>
            <a:r>
              <a:rPr lang="en-GB" altLang="en-US" sz="1600" u="sng" dirty="0">
                <a:latin typeface="Open Sans" panose="020B0606030504020204" pitchFamily="34" charset="0"/>
                <a:ea typeface="Open Sans" panose="020B0606030504020204" pitchFamily="34" charset="0"/>
                <a:cs typeface="Open Sans" panose="020B0606030504020204" pitchFamily="34" charset="0"/>
              </a:rPr>
              <a:t>			</a:t>
            </a: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65028B5A-61FB-4F20-8D7A-20D17ECFEC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494" y="2645925"/>
            <a:ext cx="3290592" cy="537735"/>
          </a:xfrm>
          <a:prstGeom prst="rect">
            <a:avLst/>
          </a:prstGeom>
        </p:spPr>
      </p:pic>
      <p:pic>
        <p:nvPicPr>
          <p:cNvPr id="9" name="Picture 8">
            <a:extLst>
              <a:ext uri="{FF2B5EF4-FFF2-40B4-BE49-F238E27FC236}">
                <a16:creationId xmlns:a16="http://schemas.microsoft.com/office/drawing/2014/main" id="{617369B6-81A0-4A7B-84E2-93BDE1881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8956" y="1963309"/>
            <a:ext cx="2788243" cy="1971610"/>
          </a:xfrm>
          <a:prstGeom prst="rect">
            <a:avLst/>
          </a:prstGeom>
        </p:spPr>
      </p:pic>
    </p:spTree>
    <p:extLst>
      <p:ext uri="{BB962C8B-B14F-4D97-AF65-F5344CB8AC3E}">
        <p14:creationId xmlns:p14="http://schemas.microsoft.com/office/powerpoint/2010/main" val="73969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Design a Specialised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062103"/>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Choose one of the cells below and have a go at designing it yourself. </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You need to think about what its role in the body is and then decide what adaptations you think it will need to be able to do that job.</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You could draw and label a diagram, or you could write a description, whatever suits you best!</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A0575BFC-8B2B-4D21-BAE3-BE2BBA36C227}"/>
              </a:ext>
            </a:extLst>
          </p:cNvPr>
          <p:cNvSpPr>
            <a:spLocks noChangeArrowheads="1"/>
          </p:cNvSpPr>
          <p:nvPr/>
        </p:nvSpPr>
        <p:spPr bwMode="auto">
          <a:xfrm>
            <a:off x="1155700" y="4303713"/>
            <a:ext cx="1624013" cy="320538"/>
          </a:xfrm>
          <a:prstGeom prst="rect">
            <a:avLst/>
          </a:prstGeom>
          <a:solidFill>
            <a:srgbClr val="009385"/>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skin cell</a:t>
            </a:r>
          </a:p>
        </p:txBody>
      </p:sp>
      <p:sp>
        <p:nvSpPr>
          <p:cNvPr id="9" name="Rectangle 10">
            <a:extLst>
              <a:ext uri="{FF2B5EF4-FFF2-40B4-BE49-F238E27FC236}">
                <a16:creationId xmlns:a16="http://schemas.microsoft.com/office/drawing/2014/main" id="{4862858E-985F-4AE9-B242-3CE7FD928457}"/>
              </a:ext>
            </a:extLst>
          </p:cNvPr>
          <p:cNvSpPr>
            <a:spLocks noChangeArrowheads="1"/>
          </p:cNvSpPr>
          <p:nvPr/>
        </p:nvSpPr>
        <p:spPr bwMode="auto">
          <a:xfrm>
            <a:off x="3760787" y="4303713"/>
            <a:ext cx="1622425" cy="320538"/>
          </a:xfrm>
          <a:prstGeom prst="rect">
            <a:avLst/>
          </a:prstGeom>
          <a:solidFill>
            <a:srgbClr val="87CEDA"/>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latin typeface="Open Sans" panose="020B0606030504020204" pitchFamily="34" charset="0"/>
                <a:ea typeface="Open Sans" panose="020B0606030504020204" pitchFamily="34" charset="0"/>
                <a:cs typeface="Open Sans" panose="020B0606030504020204" pitchFamily="34" charset="0"/>
              </a:rPr>
              <a:t>bone cell</a:t>
            </a:r>
          </a:p>
        </p:txBody>
      </p:sp>
      <p:sp>
        <p:nvSpPr>
          <p:cNvPr id="10" name="Rectangle 11">
            <a:extLst>
              <a:ext uri="{FF2B5EF4-FFF2-40B4-BE49-F238E27FC236}">
                <a16:creationId xmlns:a16="http://schemas.microsoft.com/office/drawing/2014/main" id="{567A858C-7B97-4BC7-ABBD-EF77EE20059E}"/>
              </a:ext>
            </a:extLst>
          </p:cNvPr>
          <p:cNvSpPr>
            <a:spLocks noChangeArrowheads="1"/>
          </p:cNvSpPr>
          <p:nvPr/>
        </p:nvSpPr>
        <p:spPr bwMode="auto">
          <a:xfrm>
            <a:off x="6485316" y="4303712"/>
            <a:ext cx="1622425" cy="320538"/>
          </a:xfrm>
          <a:prstGeom prst="rect">
            <a:avLst/>
          </a:prstGeom>
          <a:solidFill>
            <a:srgbClr val="009385"/>
          </a:solidFill>
          <a:ln>
            <a:noFill/>
          </a:ln>
        </p:spPr>
        <p:txBody>
          <a:bodyPr lIns="0" tIns="36000" rIns="0" bIns="0">
            <a:no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defRPr/>
            </a:pPr>
            <a:r>
              <a:rPr lang="en-GB" alt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fat cell</a:t>
            </a:r>
          </a:p>
        </p:txBody>
      </p:sp>
    </p:spTree>
    <p:extLst>
      <p:ext uri="{BB962C8B-B14F-4D97-AF65-F5344CB8AC3E}">
        <p14:creationId xmlns:p14="http://schemas.microsoft.com/office/powerpoint/2010/main" val="11021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absorbs water. </a:t>
            </a:r>
          </a:p>
        </p:txBody>
      </p:sp>
      <p:pic>
        <p:nvPicPr>
          <p:cNvPr id="11" name="Picture 10">
            <a:extLst>
              <a:ext uri="{FF2B5EF4-FFF2-40B4-BE49-F238E27FC236}">
                <a16:creationId xmlns:a16="http://schemas.microsoft.com/office/drawing/2014/main" id="{60ECE012-D5A8-4494-97CE-066D5A961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2" name="Picture 11">
            <a:extLst>
              <a:ext uri="{FF2B5EF4-FFF2-40B4-BE49-F238E27FC236}">
                <a16:creationId xmlns:a16="http://schemas.microsoft.com/office/drawing/2014/main" id="{19BFC043-8994-4F5A-82C6-81106B1A04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7B968027-9A6C-4D20-8405-13058068AA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7A4E38DD-147D-4F27-B7B6-688EE7AC16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0" name="Picture 9">
            <a:extLst>
              <a:ext uri="{FF2B5EF4-FFF2-40B4-BE49-F238E27FC236}">
                <a16:creationId xmlns:a16="http://schemas.microsoft.com/office/drawing/2014/main" id="{D03973C2-424E-49CC-A299-9ADFBEB143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6" name="Picture 15">
            <a:extLst>
              <a:ext uri="{FF2B5EF4-FFF2-40B4-BE49-F238E27FC236}">
                <a16:creationId xmlns:a16="http://schemas.microsoft.com/office/drawing/2014/main" id="{E1C57241-AAFA-4851-9018-481D5A5116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7" name="Picture 16">
            <a:extLst>
              <a:ext uri="{FF2B5EF4-FFF2-40B4-BE49-F238E27FC236}">
                <a16:creationId xmlns:a16="http://schemas.microsoft.com/office/drawing/2014/main" id="{A1018239-8A26-4882-874A-D88C3AF73F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404258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has lots of mitochondria.</a:t>
            </a:r>
          </a:p>
        </p:txBody>
      </p:sp>
      <p:pic>
        <p:nvPicPr>
          <p:cNvPr id="12" name="Picture 11">
            <a:extLst>
              <a:ext uri="{FF2B5EF4-FFF2-40B4-BE49-F238E27FC236}">
                <a16:creationId xmlns:a16="http://schemas.microsoft.com/office/drawing/2014/main" id="{0592E5C3-BBA7-4289-B1E8-D908B262EA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03AE3009-A7B1-4918-A4E0-E29DEC5103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45733E6F-4EBB-4470-A4E0-DA5641ADBF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73BB603E-D2E2-4661-AE18-BCE7613867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A403AE1C-D535-4B69-B4E0-894177B544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94D8A95F-12E4-4619-A865-6E72BA5B2B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D3993875-75C1-4782-9A9D-8906A24180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22212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plant cell that has no chloroplasts.</a:t>
            </a:r>
          </a:p>
        </p:txBody>
      </p:sp>
      <p:pic>
        <p:nvPicPr>
          <p:cNvPr id="12" name="Picture 11">
            <a:extLst>
              <a:ext uri="{FF2B5EF4-FFF2-40B4-BE49-F238E27FC236}">
                <a16:creationId xmlns:a16="http://schemas.microsoft.com/office/drawing/2014/main" id="{D63A8E73-FEC3-44C8-AFB2-2E6DD205F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5D75291F-6B97-4289-B723-FA46453DDF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46952B0D-B6B8-40AE-A869-B940DB06F2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8B805BCD-529A-4816-A872-EBAA8DCB5B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0CB0983F-92D9-4916-B7DA-881A2E3F0D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A55B49E9-D7B2-4319-9210-1B96C032AA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A491B202-E1AA-41F4-AF87-9B77C5F2D3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48226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needs a large surface area.</a:t>
            </a:r>
          </a:p>
        </p:txBody>
      </p:sp>
      <p:pic>
        <p:nvPicPr>
          <p:cNvPr id="12" name="Picture 11">
            <a:extLst>
              <a:ext uri="{FF2B5EF4-FFF2-40B4-BE49-F238E27FC236}">
                <a16:creationId xmlns:a16="http://schemas.microsoft.com/office/drawing/2014/main" id="{BFE803E3-5BF5-4D25-8EFE-48C52BCAC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270C0FC5-AEEA-4F08-8E25-7280E13F38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AF00B892-DC60-4200-B66B-4B0464C1F8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B87FD63E-6FA9-4148-BABE-1231517EFD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4AD81DDC-FC01-4B2E-971A-05110A8DDB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14C2AB41-E5E5-4C8C-B2F7-E1F8DA8BE9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9D0BCDD9-54D5-4798-8D57-44983205682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50135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8">
            <a:extLst>
              <a:ext uri="{FF2B5EF4-FFF2-40B4-BE49-F238E27FC236}">
                <a16:creationId xmlns:a16="http://schemas.microsoft.com/office/drawing/2014/main" id="{1887F853-48BB-41F4-8B36-204709A8A83D}"/>
              </a:ext>
            </a:extLst>
          </p:cNvPr>
          <p:cNvSpPr/>
          <p:nvPr/>
        </p:nvSpPr>
        <p:spPr bwMode="auto">
          <a:xfrm>
            <a:off x="479426" y="1013336"/>
            <a:ext cx="8196263" cy="1847265"/>
          </a:xfrm>
          <a:prstGeom prst="roundRect">
            <a:avLst>
              <a:gd name="adj" fmla="val 0"/>
            </a:avLst>
          </a:prstGeom>
          <a:solidFill>
            <a:srgbClr val="FFF9E7">
              <a:alpha val="95000"/>
            </a:srgbClr>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3" name="Rounded Rectangle 9">
            <a:extLst>
              <a:ext uri="{FF2B5EF4-FFF2-40B4-BE49-F238E27FC236}">
                <a16:creationId xmlns:a16="http://schemas.microsoft.com/office/drawing/2014/main" id="{95862106-3452-4133-8CA7-048CB5B55889}"/>
              </a:ext>
            </a:extLst>
          </p:cNvPr>
          <p:cNvSpPr/>
          <p:nvPr/>
        </p:nvSpPr>
        <p:spPr bwMode="auto">
          <a:xfrm>
            <a:off x="479426" y="3091373"/>
            <a:ext cx="8196263" cy="2317389"/>
          </a:xfrm>
          <a:prstGeom prst="roundRect">
            <a:avLst>
              <a:gd name="adj" fmla="val 0"/>
            </a:avLst>
          </a:prstGeom>
          <a:solidFill>
            <a:srgbClr val="FFF9E7">
              <a:alpha val="95000"/>
            </a:srgbClr>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4" name="Content Placeholder 15">
            <a:extLst>
              <a:ext uri="{FF2B5EF4-FFF2-40B4-BE49-F238E27FC236}">
                <a16:creationId xmlns:a16="http://schemas.microsoft.com/office/drawing/2014/main" id="{809EED35-8F62-457D-B052-A8C29A3AF0B6}"/>
              </a:ext>
            </a:extLst>
          </p:cNvPr>
          <p:cNvSpPr txBox="1">
            <a:spLocks/>
          </p:cNvSpPr>
          <p:nvPr/>
        </p:nvSpPr>
        <p:spPr bwMode="auto">
          <a:xfrm>
            <a:off x="684212" y="3901394"/>
            <a:ext cx="7775575" cy="114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marL="228600" indent="-228600">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identify specialised cells from both plants and animals.</a:t>
            </a:r>
          </a:p>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summarise the adaptations of specialised cells from both plants and animals.</a:t>
            </a:r>
          </a:p>
          <a:p>
            <a:pPr eaLnBrk="1" hangingPunct="1">
              <a:lnSpc>
                <a:spcPct val="90000"/>
              </a:lnSpc>
              <a:spcBef>
                <a:spcPts val="1000"/>
              </a:spcBef>
              <a:buFont typeface="Arial" panose="020B0604020202020204" pitchFamily="34" charset="0"/>
              <a:buChar char="•"/>
            </a:pPr>
            <a:r>
              <a:rPr lang="en-GB" altLang="en-US" sz="1600" dirty="0">
                <a:solidFill>
                  <a:srgbClr val="1C1C1C"/>
                </a:solidFill>
                <a:latin typeface="Open Sans" panose="020B0606030504020204" pitchFamily="34" charset="0"/>
                <a:ea typeface="Open Sans" panose="020B0606030504020204" pitchFamily="34" charset="0"/>
                <a:cs typeface="Open Sans" panose="020B0606030504020204" pitchFamily="34" charset="0"/>
              </a:rPr>
              <a:t>To link the adaptations of specialised cells to their roles in the organism.</a:t>
            </a:r>
          </a:p>
        </p:txBody>
      </p:sp>
      <p:sp>
        <p:nvSpPr>
          <p:cNvPr id="5" name="Content Placeholder 15">
            <a:extLst>
              <a:ext uri="{FF2B5EF4-FFF2-40B4-BE49-F238E27FC236}">
                <a16:creationId xmlns:a16="http://schemas.microsoft.com/office/drawing/2014/main" id="{9625BD5E-96C8-4F2D-9AE0-4EF7A07B5F3B}"/>
              </a:ext>
            </a:extLst>
          </p:cNvPr>
          <p:cNvSpPr txBox="1">
            <a:spLocks/>
          </p:cNvSpPr>
          <p:nvPr/>
        </p:nvSpPr>
        <p:spPr bwMode="auto">
          <a:xfrm>
            <a:off x="479425" y="1878101"/>
            <a:ext cx="8196263"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defRPr>
                <a:solidFill>
                  <a:schemeClr val="tx1"/>
                </a:solidFill>
                <a:latin typeface="Clear Sans Light" panose="020B0303030202020304" pitchFamily="34" charset="0"/>
                <a:cs typeface="Arial" panose="020B0604020202020204" pitchFamily="34" charset="0"/>
              </a:defRPr>
            </a:lvl1pPr>
            <a:lvl2pPr marL="685800" indent="-228600">
              <a:defRPr>
                <a:solidFill>
                  <a:schemeClr val="tx1"/>
                </a:solidFill>
                <a:latin typeface="Clear Sans Light" panose="020B0303030202020304" pitchFamily="34" charset="0"/>
                <a:cs typeface="Arial" panose="020B0604020202020204" pitchFamily="34" charset="0"/>
              </a:defRPr>
            </a:lvl2pPr>
            <a:lvl3pPr marL="1143000" indent="-228600">
              <a:defRPr>
                <a:solidFill>
                  <a:schemeClr val="tx1"/>
                </a:solidFill>
                <a:latin typeface="Clear Sans Light" panose="020B0303030202020304" pitchFamily="34" charset="0"/>
                <a:cs typeface="Arial" panose="020B0604020202020204" pitchFamily="34" charset="0"/>
              </a:defRPr>
            </a:lvl3pPr>
            <a:lvl4pPr marL="1600200" indent="-228600">
              <a:defRPr>
                <a:solidFill>
                  <a:schemeClr val="tx1"/>
                </a:solidFill>
                <a:latin typeface="Clear Sans Light" panose="020B0303030202020304" pitchFamily="34" charset="0"/>
                <a:cs typeface="Arial" panose="020B0604020202020204" pitchFamily="34" charset="0"/>
              </a:defRPr>
            </a:lvl4pPr>
            <a:lvl5pPr marL="2057400" indent="-228600">
              <a:defRPr>
                <a:solidFill>
                  <a:schemeClr val="tx1"/>
                </a:solidFill>
                <a:latin typeface="Clear Sans Light" panose="020B03030302020203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lear Sans Light" panose="020B0303030202020304" pitchFamily="34" charset="0"/>
                <a:cs typeface="Arial" panose="020B0604020202020204" pitchFamily="34" charset="0"/>
              </a:defRPr>
            </a:lvl9pPr>
          </a:lstStyle>
          <a:p>
            <a:pPr algn="ctr" eaLnBrk="1" hangingPunct="1">
              <a:lnSpc>
                <a:spcPct val="90000"/>
              </a:lnSpc>
              <a:spcBef>
                <a:spcPts val="1000"/>
              </a:spcBef>
            </a:pPr>
            <a:r>
              <a:rPr lang="en-GB" altLang="en-US" dirty="0">
                <a:solidFill>
                  <a:srgbClr val="1C1C1C"/>
                </a:solidFill>
                <a:latin typeface="Open Sans" panose="020B0606030504020204" pitchFamily="34" charset="0"/>
                <a:ea typeface="Open Sans" panose="020B0606030504020204" pitchFamily="34" charset="0"/>
                <a:cs typeface="Open Sans" panose="020B0606030504020204" pitchFamily="34" charset="0"/>
              </a:rPr>
              <a:t>To explain how cells are adapted for their functions.</a:t>
            </a:r>
          </a:p>
        </p:txBody>
      </p:sp>
      <p:sp>
        <p:nvSpPr>
          <p:cNvPr id="6" name="Content Placeholder 15">
            <a:extLst>
              <a:ext uri="{FF2B5EF4-FFF2-40B4-BE49-F238E27FC236}">
                <a16:creationId xmlns:a16="http://schemas.microsoft.com/office/drawing/2014/main" id="{0D2E6D1F-8A5A-4B21-920C-3E3A08C70C85}"/>
              </a:ext>
            </a:extLst>
          </p:cNvPr>
          <p:cNvSpPr txBox="1">
            <a:spLocks/>
          </p:cNvSpPr>
          <p:nvPr/>
        </p:nvSpPr>
        <p:spPr>
          <a:xfrm>
            <a:off x="479427" y="1108147"/>
            <a:ext cx="8196263" cy="696912"/>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Learning Objective</a:t>
            </a:r>
          </a:p>
        </p:txBody>
      </p:sp>
      <p:sp>
        <p:nvSpPr>
          <p:cNvPr id="7" name="Content Placeholder 15">
            <a:extLst>
              <a:ext uri="{FF2B5EF4-FFF2-40B4-BE49-F238E27FC236}">
                <a16:creationId xmlns:a16="http://schemas.microsoft.com/office/drawing/2014/main" id="{6B6126EA-A237-4B03-9EBD-17BC2220AEE7}"/>
              </a:ext>
            </a:extLst>
          </p:cNvPr>
          <p:cNvSpPr txBox="1">
            <a:spLocks/>
          </p:cNvSpPr>
          <p:nvPr/>
        </p:nvSpPr>
        <p:spPr>
          <a:xfrm>
            <a:off x="479427" y="3219286"/>
            <a:ext cx="8196263" cy="698500"/>
          </a:xfrm>
          <a:prstGeom prst="rect">
            <a:avLst/>
          </a:prstGeom>
          <a:noFill/>
          <a:ln w="25400">
            <a:noFill/>
          </a:ln>
        </p:spPr>
        <p:txBody>
          <a:bodyPr lIns="252000" tIns="216000" rIns="252000" bIns="18000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Sassoon Infant Rg" panose="02000503030000020003" pitchFamily="50" charset="0"/>
                <a:ea typeface="Sassoon Infant Rg" panose="02000503030000020003" pitchFamily="50"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Sassoon Infant Rg" panose="02000503030000020003" pitchFamily="50" charset="0"/>
                <a:ea typeface="Sassoon Infant Rg" panose="02000503030000020003" pitchFamily="50"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Sassoon Infant Rg" panose="02000503030000020003" pitchFamily="50" charset="0"/>
                <a:ea typeface="Sassoon Infant Rg" panose="02000503030000020003" pitchFamily="50"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Success Criteria</a:t>
            </a:r>
          </a:p>
        </p:txBody>
      </p:sp>
      <p:sp>
        <p:nvSpPr>
          <p:cNvPr id="9" name="Rectangle 8">
            <a:hlinkClick r:id="rId3"/>
            <a:extLst>
              <a:ext uri="{FF2B5EF4-FFF2-40B4-BE49-F238E27FC236}">
                <a16:creationId xmlns:a16="http://schemas.microsoft.com/office/drawing/2014/main" id="{39D4AE80-8A13-407E-89EC-799BBBAB8CF9}"/>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699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can contract.</a:t>
            </a:r>
          </a:p>
        </p:txBody>
      </p:sp>
      <p:pic>
        <p:nvPicPr>
          <p:cNvPr id="12" name="Picture 11">
            <a:extLst>
              <a:ext uri="{FF2B5EF4-FFF2-40B4-BE49-F238E27FC236}">
                <a16:creationId xmlns:a16="http://schemas.microsoft.com/office/drawing/2014/main" id="{8EFB0BC9-0DEB-4FA3-AF6E-9037A19A66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CF5CC0EE-897D-41AC-B70E-8DA7DFC653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82465DE4-DFEE-4B20-9BD5-983CC816B1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6208DE8B-5DAE-4FBB-B44C-302257D55F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38C6C9C4-ACB9-42CC-88F6-D4895E386C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D22F70F9-FE36-4A9B-B0FA-7365CE083C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F2899CF0-C3ED-4AAF-AE74-E2C60AB5AE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63598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without a nucleus.</a:t>
            </a:r>
          </a:p>
        </p:txBody>
      </p:sp>
      <p:pic>
        <p:nvPicPr>
          <p:cNvPr id="12" name="Picture 11">
            <a:extLst>
              <a:ext uri="{FF2B5EF4-FFF2-40B4-BE49-F238E27FC236}">
                <a16:creationId xmlns:a16="http://schemas.microsoft.com/office/drawing/2014/main" id="{28A23CAB-2369-40FD-83B5-A7D0E97D5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D7B02020-67F4-4FA0-88E5-274608A8D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C0074D75-405E-4A4C-836A-8B1766E7F2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93A71911-D143-4F24-A190-CE517D0AF2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EBBC2046-A2F1-458E-A0E6-CF392D5488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EE510FC0-ABDE-4A3C-BFA3-16EF67B217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1A0C7724-66DB-495F-AAEE-2A82512E89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39969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you’d find in your airways.</a:t>
            </a:r>
          </a:p>
        </p:txBody>
      </p:sp>
      <p:pic>
        <p:nvPicPr>
          <p:cNvPr id="12" name="Picture 11">
            <a:extLst>
              <a:ext uri="{FF2B5EF4-FFF2-40B4-BE49-F238E27FC236}">
                <a16:creationId xmlns:a16="http://schemas.microsoft.com/office/drawing/2014/main" id="{A51FBCA8-31B4-4C6D-9EBB-9D8CE150B1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CA7C3D38-33CD-410C-9A8D-1F8348CF96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D65CE4DE-EFB7-4B7C-AC87-CDBF3293D2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3C3827E5-B07F-4749-B740-1ED8B47958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19644801-771A-4A5E-9B26-C581BDDD17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9509558C-0F40-4349-95A9-D6614267F2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A93A4994-8254-4E7A-B874-8155F15025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3968862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transports oxygen.</a:t>
            </a:r>
          </a:p>
        </p:txBody>
      </p:sp>
      <p:pic>
        <p:nvPicPr>
          <p:cNvPr id="12" name="Picture 11">
            <a:extLst>
              <a:ext uri="{FF2B5EF4-FFF2-40B4-BE49-F238E27FC236}">
                <a16:creationId xmlns:a16="http://schemas.microsoft.com/office/drawing/2014/main" id="{FB770E9F-2C06-4593-B7E5-2CEA467CF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BF658C07-5803-4D1E-8C7C-DB7699585B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9FE7BBAC-F408-4759-9609-6CA8CC6234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DA184BF9-6D90-4014-827B-14B18C95BC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5E41B803-41DA-49EB-81A6-D4749B26F5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C3D1E98D-A68D-471B-8478-DAB091C7B8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C5C1ED5B-DC3E-46DC-8AD7-3FB4BABC04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225607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Splat! </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33855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A cell that transports oxygen.</a:t>
            </a:r>
          </a:p>
        </p:txBody>
      </p:sp>
      <p:pic>
        <p:nvPicPr>
          <p:cNvPr id="12" name="Picture 11">
            <a:extLst>
              <a:ext uri="{FF2B5EF4-FFF2-40B4-BE49-F238E27FC236}">
                <a16:creationId xmlns:a16="http://schemas.microsoft.com/office/drawing/2014/main" id="{AFA2192A-9AD7-43CB-A7E0-8D226D968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827" y="2014330"/>
            <a:ext cx="1128718" cy="1142354"/>
          </a:xfrm>
          <a:prstGeom prst="rect">
            <a:avLst/>
          </a:prstGeom>
        </p:spPr>
      </p:pic>
      <p:pic>
        <p:nvPicPr>
          <p:cNvPr id="13" name="Picture 12">
            <a:extLst>
              <a:ext uri="{FF2B5EF4-FFF2-40B4-BE49-F238E27FC236}">
                <a16:creationId xmlns:a16="http://schemas.microsoft.com/office/drawing/2014/main" id="{12B6694D-19A4-4E96-BA13-F6E7280772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0000">
            <a:off x="3613654" y="4457091"/>
            <a:ext cx="1989718" cy="325151"/>
          </a:xfrm>
          <a:prstGeom prst="rect">
            <a:avLst/>
          </a:prstGeom>
        </p:spPr>
      </p:pic>
      <p:pic>
        <p:nvPicPr>
          <p:cNvPr id="14" name="Picture 13">
            <a:extLst>
              <a:ext uri="{FF2B5EF4-FFF2-40B4-BE49-F238E27FC236}">
                <a16:creationId xmlns:a16="http://schemas.microsoft.com/office/drawing/2014/main" id="{170DEE29-418B-4D3C-97B0-977FD12FC3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87" y="4171299"/>
            <a:ext cx="1868844" cy="1082535"/>
          </a:xfrm>
          <a:prstGeom prst="rect">
            <a:avLst/>
          </a:prstGeom>
        </p:spPr>
      </p:pic>
      <p:pic>
        <p:nvPicPr>
          <p:cNvPr id="15" name="Picture 14">
            <a:extLst>
              <a:ext uri="{FF2B5EF4-FFF2-40B4-BE49-F238E27FC236}">
                <a16:creationId xmlns:a16="http://schemas.microsoft.com/office/drawing/2014/main" id="{4099634F-F756-4574-88CA-6D11FC1E52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7817" y="1923515"/>
            <a:ext cx="924290" cy="1323984"/>
          </a:xfrm>
          <a:prstGeom prst="rect">
            <a:avLst/>
          </a:prstGeom>
        </p:spPr>
      </p:pic>
      <p:pic>
        <p:nvPicPr>
          <p:cNvPr id="16" name="Picture 15">
            <a:extLst>
              <a:ext uri="{FF2B5EF4-FFF2-40B4-BE49-F238E27FC236}">
                <a16:creationId xmlns:a16="http://schemas.microsoft.com/office/drawing/2014/main" id="{185EEAAA-C8C6-408B-BE43-C3F932AA3D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008" y="1825266"/>
            <a:ext cx="1014268" cy="1442118"/>
          </a:xfrm>
          <a:prstGeom prst="rect">
            <a:avLst/>
          </a:prstGeom>
        </p:spPr>
      </p:pic>
      <p:pic>
        <p:nvPicPr>
          <p:cNvPr id="17" name="Picture 16">
            <a:extLst>
              <a:ext uri="{FF2B5EF4-FFF2-40B4-BE49-F238E27FC236}">
                <a16:creationId xmlns:a16="http://schemas.microsoft.com/office/drawing/2014/main" id="{BB950AA4-69DA-495F-847D-6A973EB2615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0276" y="4123213"/>
            <a:ext cx="2222778" cy="992908"/>
          </a:xfrm>
          <a:prstGeom prst="rect">
            <a:avLst/>
          </a:prstGeom>
        </p:spPr>
      </p:pic>
      <p:pic>
        <p:nvPicPr>
          <p:cNvPr id="18" name="Picture 17">
            <a:extLst>
              <a:ext uri="{FF2B5EF4-FFF2-40B4-BE49-F238E27FC236}">
                <a16:creationId xmlns:a16="http://schemas.microsoft.com/office/drawing/2014/main" id="{8AF57FF3-2E10-4999-9A5E-A943EFA420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8986" y="1881172"/>
            <a:ext cx="1986173" cy="1404454"/>
          </a:xfrm>
          <a:prstGeom prst="rect">
            <a:avLst/>
          </a:prstGeom>
        </p:spPr>
      </p:pic>
    </p:spTree>
    <p:extLst>
      <p:ext uri="{BB962C8B-B14F-4D97-AF65-F5344CB8AC3E}">
        <p14:creationId xmlns:p14="http://schemas.microsoft.com/office/powerpoint/2010/main" val="106300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58349"/>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Cell Parts</a:t>
            </a:r>
            <a:endParaRPr lang="en-GB" altLang="en-US" sz="3200" b="1" dirty="0">
              <a:solidFill>
                <a:srgbClr val="87CED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49827"/>
            <a:ext cx="3835400" cy="1323439"/>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is only one of me in the cell.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I contain genetic information.</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8" name="Rectangle 7">
            <a:extLst>
              <a:ext uri="{FF2B5EF4-FFF2-40B4-BE49-F238E27FC236}">
                <a16:creationId xmlns:a16="http://schemas.microsoft.com/office/drawing/2014/main" id="{36905ECE-FA04-4A7E-A901-3C1E8ACFF4E8}"/>
              </a:ext>
            </a:extLst>
          </p:cNvPr>
          <p:cNvSpPr>
            <a:spLocks noChangeArrowheads="1"/>
          </p:cNvSpPr>
          <p:nvPr/>
        </p:nvSpPr>
        <p:spPr bwMode="auto">
          <a:xfrm>
            <a:off x="4585367" y="1388723"/>
            <a:ext cx="419985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found only in plant cells.</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contain a pigment that absorbs sunlight.</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9" name="Rectangle 8">
            <a:extLst>
              <a:ext uri="{FF2B5EF4-FFF2-40B4-BE49-F238E27FC236}">
                <a16:creationId xmlns:a16="http://schemas.microsoft.com/office/drawing/2014/main" id="{A22A2A2F-1BCB-4B06-AB50-12F35030F6A9}"/>
              </a:ext>
            </a:extLst>
          </p:cNvPr>
          <p:cNvSpPr>
            <a:spLocks noChangeArrowheads="1"/>
          </p:cNvSpPr>
          <p:nvPr/>
        </p:nvSpPr>
        <p:spPr bwMode="auto">
          <a:xfrm>
            <a:off x="438405" y="4178761"/>
            <a:ext cx="359092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usually lots of me in a cell.</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help to provide the cell with energy.</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sp>
        <p:nvSpPr>
          <p:cNvPr id="10" name="Rectangle 9">
            <a:extLst>
              <a:ext uri="{FF2B5EF4-FFF2-40B4-BE49-F238E27FC236}">
                <a16:creationId xmlns:a16="http://schemas.microsoft.com/office/drawing/2014/main" id="{BA882468-CC66-48CB-A8E2-F602637D1507}"/>
              </a:ext>
            </a:extLst>
          </p:cNvPr>
          <p:cNvSpPr>
            <a:spLocks noChangeArrowheads="1"/>
          </p:cNvSpPr>
          <p:nvPr/>
        </p:nvSpPr>
        <p:spPr bwMode="auto">
          <a:xfrm>
            <a:off x="4585366" y="4178761"/>
            <a:ext cx="4199859"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a jelly-like substance.</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I am where chemical reactions happen.</a:t>
            </a:r>
          </a:p>
          <a:p>
            <a:pPr eaLnBrk="1" hangingPunct="1"/>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What am I?</a:t>
            </a:r>
          </a:p>
        </p:txBody>
      </p:sp>
      <p:grpSp>
        <p:nvGrpSpPr>
          <p:cNvPr id="24" name="Group 23">
            <a:extLst>
              <a:ext uri="{FF2B5EF4-FFF2-40B4-BE49-F238E27FC236}">
                <a16:creationId xmlns:a16="http://schemas.microsoft.com/office/drawing/2014/main" id="{80251F1D-0107-4E93-9CC0-E08C7E5487D0}"/>
              </a:ext>
            </a:extLst>
          </p:cNvPr>
          <p:cNvGrpSpPr/>
          <p:nvPr/>
        </p:nvGrpSpPr>
        <p:grpSpPr>
          <a:xfrm>
            <a:off x="1284261" y="4059127"/>
            <a:ext cx="2130480" cy="2345725"/>
            <a:chOff x="1284261" y="4059127"/>
            <a:chExt cx="2130480" cy="2345725"/>
          </a:xfrm>
        </p:grpSpPr>
        <p:sp>
          <p:nvSpPr>
            <p:cNvPr id="13" name="TextBox 12">
              <a:extLst>
                <a:ext uri="{FF2B5EF4-FFF2-40B4-BE49-F238E27FC236}">
                  <a16:creationId xmlns:a16="http://schemas.microsoft.com/office/drawing/2014/main" id="{E65965B6-6322-4137-9F67-5CC0A55DCF3F}"/>
                </a:ext>
              </a:extLst>
            </p:cNvPr>
            <p:cNvSpPr txBox="1">
              <a:spLocks noChangeArrowheads="1"/>
            </p:cNvSpPr>
            <p:nvPr/>
          </p:nvSpPr>
          <p:spPr bwMode="auto">
            <a:xfrm>
              <a:off x="1570832" y="6066298"/>
              <a:ext cx="1557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mitochondria</a:t>
              </a:r>
            </a:p>
          </p:txBody>
        </p:sp>
        <p:pic>
          <p:nvPicPr>
            <p:cNvPr id="3" name="Picture 2">
              <a:extLst>
                <a:ext uri="{FF2B5EF4-FFF2-40B4-BE49-F238E27FC236}">
                  <a16:creationId xmlns:a16="http://schemas.microsoft.com/office/drawing/2014/main" id="{3B61279B-D84B-4085-B949-D64F54C039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4261" y="4059127"/>
              <a:ext cx="2130480" cy="1678956"/>
            </a:xfrm>
            <a:prstGeom prst="rect">
              <a:avLst/>
            </a:prstGeom>
          </p:spPr>
        </p:pic>
      </p:grpSp>
      <p:grpSp>
        <p:nvGrpSpPr>
          <p:cNvPr id="20" name="Group 19">
            <a:extLst>
              <a:ext uri="{FF2B5EF4-FFF2-40B4-BE49-F238E27FC236}">
                <a16:creationId xmlns:a16="http://schemas.microsoft.com/office/drawing/2014/main" id="{C46AB465-7DA4-4F94-9ADA-78BD39DA54E7}"/>
              </a:ext>
            </a:extLst>
          </p:cNvPr>
          <p:cNvGrpSpPr/>
          <p:nvPr/>
        </p:nvGrpSpPr>
        <p:grpSpPr>
          <a:xfrm>
            <a:off x="5810986" y="1542060"/>
            <a:ext cx="1748617" cy="2223907"/>
            <a:chOff x="5810986" y="1542060"/>
            <a:chExt cx="1748617" cy="2223907"/>
          </a:xfrm>
        </p:grpSpPr>
        <p:sp>
          <p:nvSpPr>
            <p:cNvPr id="11" name="TextBox 10">
              <a:extLst>
                <a:ext uri="{FF2B5EF4-FFF2-40B4-BE49-F238E27FC236}">
                  <a16:creationId xmlns:a16="http://schemas.microsoft.com/office/drawing/2014/main" id="{BF0729AD-4FED-4A21-81C6-4D18D4D75C12}"/>
                </a:ext>
              </a:extLst>
            </p:cNvPr>
            <p:cNvSpPr txBox="1">
              <a:spLocks noChangeArrowheads="1"/>
            </p:cNvSpPr>
            <p:nvPr/>
          </p:nvSpPr>
          <p:spPr bwMode="auto">
            <a:xfrm>
              <a:off x="6078538" y="3427413"/>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chloroplast</a:t>
              </a:r>
            </a:p>
          </p:txBody>
        </p:sp>
        <p:pic>
          <p:nvPicPr>
            <p:cNvPr id="14" name="Picture 13">
              <a:extLst>
                <a:ext uri="{FF2B5EF4-FFF2-40B4-BE49-F238E27FC236}">
                  <a16:creationId xmlns:a16="http://schemas.microsoft.com/office/drawing/2014/main" id="{0663A2C8-DC39-4D27-B2AD-80AC397D90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0986" y="1542060"/>
              <a:ext cx="1748617" cy="1678956"/>
            </a:xfrm>
            <a:prstGeom prst="rect">
              <a:avLst/>
            </a:prstGeom>
          </p:spPr>
        </p:pic>
      </p:grpSp>
      <p:grpSp>
        <p:nvGrpSpPr>
          <p:cNvPr id="21" name="Group 20">
            <a:extLst>
              <a:ext uri="{FF2B5EF4-FFF2-40B4-BE49-F238E27FC236}">
                <a16:creationId xmlns:a16="http://schemas.microsoft.com/office/drawing/2014/main" id="{008D0AED-594F-4F8B-8C2D-9E13B32565E9}"/>
              </a:ext>
            </a:extLst>
          </p:cNvPr>
          <p:cNvGrpSpPr/>
          <p:nvPr/>
        </p:nvGrpSpPr>
        <p:grpSpPr>
          <a:xfrm>
            <a:off x="5872120" y="3972363"/>
            <a:ext cx="1498975" cy="2451949"/>
            <a:chOff x="5872120" y="3972363"/>
            <a:chExt cx="1498975" cy="2451949"/>
          </a:xfrm>
        </p:grpSpPr>
        <p:sp>
          <p:nvSpPr>
            <p:cNvPr id="12" name="TextBox 11">
              <a:extLst>
                <a:ext uri="{FF2B5EF4-FFF2-40B4-BE49-F238E27FC236}">
                  <a16:creationId xmlns:a16="http://schemas.microsoft.com/office/drawing/2014/main" id="{A9D3D2D6-EFC4-4997-9CF0-F22704642298}"/>
                </a:ext>
              </a:extLst>
            </p:cNvPr>
            <p:cNvSpPr txBox="1">
              <a:spLocks noChangeArrowheads="1"/>
            </p:cNvSpPr>
            <p:nvPr/>
          </p:nvSpPr>
          <p:spPr bwMode="auto">
            <a:xfrm>
              <a:off x="5999495" y="6085758"/>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cytoplasm</a:t>
              </a:r>
            </a:p>
          </p:txBody>
        </p:sp>
        <p:pic>
          <p:nvPicPr>
            <p:cNvPr id="16" name="Picture 15">
              <a:extLst>
                <a:ext uri="{FF2B5EF4-FFF2-40B4-BE49-F238E27FC236}">
                  <a16:creationId xmlns:a16="http://schemas.microsoft.com/office/drawing/2014/main" id="{D2A7EFBC-52BE-4CFE-924F-95438031B6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2120" y="3972363"/>
              <a:ext cx="1498975" cy="1949965"/>
            </a:xfrm>
            <a:prstGeom prst="rect">
              <a:avLst/>
            </a:prstGeom>
          </p:spPr>
        </p:pic>
      </p:grpSp>
      <p:grpSp>
        <p:nvGrpSpPr>
          <p:cNvPr id="19" name="Group 18">
            <a:extLst>
              <a:ext uri="{FF2B5EF4-FFF2-40B4-BE49-F238E27FC236}">
                <a16:creationId xmlns:a16="http://schemas.microsoft.com/office/drawing/2014/main" id="{11C845C6-4A54-4A55-9555-F705B8123639}"/>
              </a:ext>
            </a:extLst>
          </p:cNvPr>
          <p:cNvGrpSpPr/>
          <p:nvPr/>
        </p:nvGrpSpPr>
        <p:grpSpPr>
          <a:xfrm>
            <a:off x="1739900" y="1542060"/>
            <a:ext cx="1331184" cy="2254069"/>
            <a:chOff x="1739900" y="1542060"/>
            <a:chExt cx="1331184" cy="2254069"/>
          </a:xfrm>
        </p:grpSpPr>
        <p:sp>
          <p:nvSpPr>
            <p:cNvPr id="7" name="TextBox 6">
              <a:extLst>
                <a:ext uri="{FF2B5EF4-FFF2-40B4-BE49-F238E27FC236}">
                  <a16:creationId xmlns:a16="http://schemas.microsoft.com/office/drawing/2014/main" id="{04F42CB4-2DE4-49BE-B895-D04B4DC6E495}"/>
                </a:ext>
              </a:extLst>
            </p:cNvPr>
            <p:cNvSpPr txBox="1">
              <a:spLocks noChangeArrowheads="1"/>
            </p:cNvSpPr>
            <p:nvPr/>
          </p:nvSpPr>
          <p:spPr bwMode="auto">
            <a:xfrm>
              <a:off x="1739901" y="3457575"/>
              <a:ext cx="1219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inkl Light" pitchFamily="2" charset="0"/>
                </a:defRPr>
              </a:lvl1pPr>
              <a:lvl2pPr marL="742950" indent="-285750">
                <a:defRPr>
                  <a:solidFill>
                    <a:schemeClr val="tx1"/>
                  </a:solidFill>
                  <a:latin typeface="Twinkl Light" pitchFamily="2" charset="0"/>
                </a:defRPr>
              </a:lvl2pPr>
              <a:lvl3pPr marL="1143000" indent="-228600">
                <a:defRPr>
                  <a:solidFill>
                    <a:schemeClr val="tx1"/>
                  </a:solidFill>
                  <a:latin typeface="Twinkl Light" pitchFamily="2" charset="0"/>
                </a:defRPr>
              </a:lvl3pPr>
              <a:lvl4pPr marL="1600200" indent="-228600">
                <a:defRPr>
                  <a:solidFill>
                    <a:schemeClr val="tx1"/>
                  </a:solidFill>
                  <a:latin typeface="Twinkl Light" pitchFamily="2" charset="0"/>
                </a:defRPr>
              </a:lvl4pPr>
              <a:lvl5pPr marL="2057400" indent="-228600">
                <a:defRPr>
                  <a:solidFill>
                    <a:schemeClr val="tx1"/>
                  </a:solidFill>
                  <a:latin typeface="Twinkl Light" pitchFamily="2" charset="0"/>
                </a:defRPr>
              </a:lvl5pPr>
              <a:lvl6pPr marL="2514600" indent="-228600" eaLnBrk="0" fontAlgn="base" hangingPunct="0">
                <a:spcBef>
                  <a:spcPct val="0"/>
                </a:spcBef>
                <a:spcAft>
                  <a:spcPct val="0"/>
                </a:spcAft>
                <a:defRPr>
                  <a:solidFill>
                    <a:schemeClr val="tx1"/>
                  </a:solidFill>
                  <a:latin typeface="Twinkl Light" pitchFamily="2" charset="0"/>
                </a:defRPr>
              </a:lvl6pPr>
              <a:lvl7pPr marL="2971800" indent="-228600" eaLnBrk="0" fontAlgn="base" hangingPunct="0">
                <a:spcBef>
                  <a:spcPct val="0"/>
                </a:spcBef>
                <a:spcAft>
                  <a:spcPct val="0"/>
                </a:spcAft>
                <a:defRPr>
                  <a:solidFill>
                    <a:schemeClr val="tx1"/>
                  </a:solidFill>
                  <a:latin typeface="Twinkl Light" pitchFamily="2" charset="0"/>
                </a:defRPr>
              </a:lvl7pPr>
              <a:lvl8pPr marL="3429000" indent="-228600" eaLnBrk="0" fontAlgn="base" hangingPunct="0">
                <a:spcBef>
                  <a:spcPct val="0"/>
                </a:spcBef>
                <a:spcAft>
                  <a:spcPct val="0"/>
                </a:spcAft>
                <a:defRPr>
                  <a:solidFill>
                    <a:schemeClr val="tx1"/>
                  </a:solidFill>
                  <a:latin typeface="Twinkl Light" pitchFamily="2" charset="0"/>
                </a:defRPr>
              </a:lvl8pPr>
              <a:lvl9pPr marL="3886200" indent="-228600" eaLnBrk="0" fontAlgn="base" hangingPunct="0">
                <a:spcBef>
                  <a:spcPct val="0"/>
                </a:spcBef>
                <a:spcAft>
                  <a:spcPct val="0"/>
                </a:spcAft>
                <a:defRPr>
                  <a:solidFill>
                    <a:schemeClr val="tx1"/>
                  </a:solidFill>
                  <a:latin typeface="Twinkl Light" pitchFamily="2" charset="0"/>
                </a:defRPr>
              </a:lvl9pPr>
            </a:lstStyle>
            <a:p>
              <a:pPr algn="ctr" eaLnBrk="1" hangingPunct="1"/>
              <a:r>
                <a:rPr lang="en-GB" altLang="en-US" sz="1600" dirty="0">
                  <a:latin typeface="Open Sans" panose="020B0606030504020204" pitchFamily="34" charset="0"/>
                  <a:ea typeface="Open Sans" panose="020B0606030504020204" pitchFamily="34" charset="0"/>
                  <a:cs typeface="Open Sans" panose="020B0606030504020204" pitchFamily="34" charset="0"/>
                </a:rPr>
                <a:t>nucleus</a:t>
              </a:r>
            </a:p>
          </p:txBody>
        </p:sp>
        <p:pic>
          <p:nvPicPr>
            <p:cNvPr id="18" name="Picture 17">
              <a:extLst>
                <a:ext uri="{FF2B5EF4-FFF2-40B4-BE49-F238E27FC236}">
                  <a16:creationId xmlns:a16="http://schemas.microsoft.com/office/drawing/2014/main" id="{AC771AF3-C18B-448D-96C5-1DAF491A76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406" t="13644" r="19406" b="24762"/>
            <a:stretch/>
          </p:blipFill>
          <p:spPr>
            <a:xfrm>
              <a:off x="1739900" y="1542060"/>
              <a:ext cx="1331184" cy="1743174"/>
            </a:xfrm>
            <a:prstGeom prst="rect">
              <a:avLst/>
            </a:prstGeom>
          </p:spPr>
        </p:pic>
      </p:grpSp>
    </p:spTree>
    <p:extLst>
      <p:ext uri="{BB962C8B-B14F-4D97-AF65-F5344CB8AC3E}">
        <p14:creationId xmlns:p14="http://schemas.microsoft.com/office/powerpoint/2010/main" val="381188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50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nodeType="withEffect">
                                  <p:stCondLst>
                                    <p:cond delay="5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50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50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ntr" presetSubtype="0" fill="hold" nodeType="withEffect">
                                  <p:stCondLst>
                                    <p:cond delay="5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Specialised Cells Treasure Hunt</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4140200" cy="452431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lots of jobs that need doing in an organism, and so there are lots of types of cells.</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Each cell is specialised, which means its adapted so that it can carry out its job really well.</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 adaptations can mean the cells can look quite different from the typical animal and plant cells we have already looked at.</a:t>
            </a:r>
          </a:p>
          <a:p>
            <a:pPr algn="l"/>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r>
              <a:rPr lang="en-GB" altLang="en-US" sz="1600" dirty="0">
                <a:latin typeface="Open Sans" panose="020B0606030504020204" pitchFamily="34" charset="0"/>
                <a:ea typeface="Open Sans" panose="020B0606030504020204" pitchFamily="34" charset="0"/>
                <a:cs typeface="Open Sans" panose="020B0606030504020204" pitchFamily="34" charset="0"/>
              </a:rPr>
              <a:t>There are information cards around the room that contain either adaptations, or functions, that the cells have to do. Find them, and see if you can use the pictures on your sheet to write them in the correct box.</a:t>
            </a:r>
          </a:p>
        </p:txBody>
      </p:sp>
      <p:pic>
        <p:nvPicPr>
          <p:cNvPr id="14" name="Picture 13">
            <a:extLst>
              <a:ext uri="{FF2B5EF4-FFF2-40B4-BE49-F238E27FC236}">
                <a16:creationId xmlns:a16="http://schemas.microsoft.com/office/drawing/2014/main" id="{8FCBB010-76FB-473B-8162-F9B3EC310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1375" y="3233057"/>
            <a:ext cx="1208968" cy="1223573"/>
          </a:xfrm>
          <a:prstGeom prst="rect">
            <a:avLst/>
          </a:prstGeom>
        </p:spPr>
      </p:pic>
      <p:pic>
        <p:nvPicPr>
          <p:cNvPr id="15" name="Picture 14">
            <a:extLst>
              <a:ext uri="{FF2B5EF4-FFF2-40B4-BE49-F238E27FC236}">
                <a16:creationId xmlns:a16="http://schemas.microsoft.com/office/drawing/2014/main" id="{AA0B6961-2DD9-48E1-9960-72DAAFD1F4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673" y="3429000"/>
            <a:ext cx="1763486" cy="1021506"/>
          </a:xfrm>
          <a:prstGeom prst="rect">
            <a:avLst/>
          </a:prstGeom>
        </p:spPr>
      </p:pic>
      <p:pic>
        <p:nvPicPr>
          <p:cNvPr id="21" name="Picture 20">
            <a:extLst>
              <a:ext uri="{FF2B5EF4-FFF2-40B4-BE49-F238E27FC236}">
                <a16:creationId xmlns:a16="http://schemas.microsoft.com/office/drawing/2014/main" id="{9096901D-4B3F-4496-AA89-55B816F1B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9348" y="4866531"/>
            <a:ext cx="995098" cy="1425411"/>
          </a:xfrm>
          <a:prstGeom prst="rect">
            <a:avLst/>
          </a:prstGeom>
        </p:spPr>
      </p:pic>
      <p:pic>
        <p:nvPicPr>
          <p:cNvPr id="24" name="Picture 23">
            <a:extLst>
              <a:ext uri="{FF2B5EF4-FFF2-40B4-BE49-F238E27FC236}">
                <a16:creationId xmlns:a16="http://schemas.microsoft.com/office/drawing/2014/main" id="{E0616B45-3D27-40CE-B134-A2F6BD95BC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26321">
            <a:off x="6786866" y="5467474"/>
            <a:ext cx="2107847" cy="344455"/>
          </a:xfrm>
          <a:prstGeom prst="rect">
            <a:avLst/>
          </a:prstGeom>
        </p:spPr>
      </p:pic>
      <p:pic>
        <p:nvPicPr>
          <p:cNvPr id="3" name="Picture 2">
            <a:extLst>
              <a:ext uri="{FF2B5EF4-FFF2-40B4-BE49-F238E27FC236}">
                <a16:creationId xmlns:a16="http://schemas.microsoft.com/office/drawing/2014/main" id="{EE42617E-0DBE-4364-91A8-A08C260C5E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9329" y="1410842"/>
            <a:ext cx="2265730" cy="1602133"/>
          </a:xfrm>
          <a:prstGeom prst="rect">
            <a:avLst/>
          </a:prstGeom>
        </p:spPr>
      </p:pic>
    </p:spTree>
    <p:extLst>
      <p:ext uri="{BB962C8B-B14F-4D97-AF65-F5344CB8AC3E}">
        <p14:creationId xmlns:p14="http://schemas.microsoft.com/office/powerpoint/2010/main" val="342615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Root Hair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78130"/>
            <a:ext cx="8353424" cy="2800767"/>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absorb water and minerals from the soil. </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root hair shape to fit between grains of soil so that it can reach water.</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Large surface area for diffusion of water and minerals into the cell.</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No chloroplasts due to being underground.</a:t>
            </a:r>
          </a:p>
        </p:txBody>
      </p:sp>
      <p:pic>
        <p:nvPicPr>
          <p:cNvPr id="7" name="Picture 6">
            <a:extLst>
              <a:ext uri="{FF2B5EF4-FFF2-40B4-BE49-F238E27FC236}">
                <a16:creationId xmlns:a16="http://schemas.microsoft.com/office/drawing/2014/main" id="{76F9C967-BF72-49A5-82A0-2AB9BB564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117" y="4187322"/>
            <a:ext cx="3152742" cy="2229353"/>
          </a:xfrm>
          <a:prstGeom prst="rect">
            <a:avLst/>
          </a:prstGeom>
        </p:spPr>
      </p:pic>
    </p:spTree>
    <p:extLst>
      <p:ext uri="{BB962C8B-B14F-4D97-AF65-F5344CB8AC3E}">
        <p14:creationId xmlns:p14="http://schemas.microsoft.com/office/powerpoint/2010/main" val="24028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xEl>
                                              <p:pRg st="10" end="10"/>
                                            </p:txEl>
                                          </p:spTgt>
                                        </p:tgtEl>
                                        <p:attrNameLst>
                                          <p:attrName>style.visibility</p:attrName>
                                        </p:attrNameLst>
                                      </p:cBhvr>
                                      <p:to>
                                        <p:strVal val="visible"/>
                                      </p:to>
                                    </p:set>
                                    <p:animEffect transition="in" filter="fade">
                                      <p:cBhvr>
                                        <p:cTn id="18"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Palisade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carry out photosynthesis and make food (glucose) for the plant.</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chloroplasts to absorb light to provide energy for photosynthesis.</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Tall, long shape and a large surface area to maximise the absorption of light.</a:t>
            </a:r>
          </a:p>
        </p:txBody>
      </p:sp>
      <p:pic>
        <p:nvPicPr>
          <p:cNvPr id="4" name="Picture 3">
            <a:extLst>
              <a:ext uri="{FF2B5EF4-FFF2-40B4-BE49-F238E27FC236}">
                <a16:creationId xmlns:a16="http://schemas.microsoft.com/office/drawing/2014/main" id="{E865F366-853C-4E85-BB3A-76107E197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0590" y="3940629"/>
            <a:ext cx="1709795" cy="2459734"/>
          </a:xfrm>
          <a:prstGeom prst="rect">
            <a:avLst/>
          </a:prstGeom>
        </p:spPr>
      </p:pic>
    </p:spTree>
    <p:extLst>
      <p:ext uri="{BB962C8B-B14F-4D97-AF65-F5344CB8AC3E}">
        <p14:creationId xmlns:p14="http://schemas.microsoft.com/office/powerpoint/2010/main" val="412328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Sperm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travel to and fuse with an egg cell for fertilisation.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tail for movement to the egg.</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Lots of mitochondria to release energy to allow the sperm to move the tail.</a:t>
            </a:r>
          </a:p>
        </p:txBody>
      </p:sp>
      <p:pic>
        <p:nvPicPr>
          <p:cNvPr id="3" name="Picture 2">
            <a:extLst>
              <a:ext uri="{FF2B5EF4-FFF2-40B4-BE49-F238E27FC236}">
                <a16:creationId xmlns:a16="http://schemas.microsoft.com/office/drawing/2014/main" id="{DAC32016-D5D6-4A23-AE2B-CEA36073E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5326" y="4359170"/>
            <a:ext cx="4600323" cy="751765"/>
          </a:xfrm>
          <a:prstGeom prst="rect">
            <a:avLst/>
          </a:prstGeom>
        </p:spPr>
      </p:pic>
    </p:spTree>
    <p:extLst>
      <p:ext uri="{BB962C8B-B14F-4D97-AF65-F5344CB8AC3E}">
        <p14:creationId xmlns:p14="http://schemas.microsoft.com/office/powerpoint/2010/main" val="23496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Muscle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89016"/>
            <a:ext cx="8353424" cy="2554545"/>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help the body to move.</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Contains bands of protein that change shape to contract and relax the muscle.</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Contains lots of mitochondria to provide energy for muscle contraction.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A6236A67-3CC2-4AFD-9AA6-09E0CF14E3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616" y="4066669"/>
            <a:ext cx="4691743" cy="2095786"/>
          </a:xfrm>
          <a:prstGeom prst="rect">
            <a:avLst/>
          </a:prstGeom>
        </p:spPr>
      </p:pic>
    </p:spTree>
    <p:extLst>
      <p:ext uri="{BB962C8B-B14F-4D97-AF65-F5344CB8AC3E}">
        <p14:creationId xmlns:p14="http://schemas.microsoft.com/office/powerpoint/2010/main" val="51591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12347F8-FAE4-4DAF-8257-07D9481DD4F7}"/>
              </a:ext>
            </a:extLst>
          </p:cNvPr>
          <p:cNvSpPr txBox="1">
            <a:spLocks/>
          </p:cNvSpPr>
          <p:nvPr/>
        </p:nvSpPr>
        <p:spPr bwMode="auto">
          <a:xfrm>
            <a:off x="0" y="64519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fontAlgn="auto">
              <a:spcAft>
                <a:spcPts val="0"/>
              </a:spcAft>
              <a:defRPr/>
            </a:pPr>
            <a:r>
              <a:rPr lang="en-GB" sz="32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Nerve Cell</a:t>
            </a:r>
          </a:p>
        </p:txBody>
      </p:sp>
      <p:sp>
        <p:nvSpPr>
          <p:cNvPr id="5" name="Rectangle 4">
            <a:hlinkClick r:id="rId3"/>
            <a:extLst>
              <a:ext uri="{FF2B5EF4-FFF2-40B4-BE49-F238E27FC236}">
                <a16:creationId xmlns:a16="http://schemas.microsoft.com/office/drawing/2014/main" id="{03B13BC8-FB9D-4DA6-99F1-6E2B3FDA1281}"/>
              </a:ext>
            </a:extLst>
          </p:cNvPr>
          <p:cNvSpPr/>
          <p:nvPr/>
        </p:nvSpPr>
        <p:spPr>
          <a:xfrm>
            <a:off x="8565159" y="6627302"/>
            <a:ext cx="534011" cy="17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02D06589-82F6-49EB-AC0C-A2E07CAE4FE4}"/>
              </a:ext>
            </a:extLst>
          </p:cNvPr>
          <p:cNvSpPr txBox="1">
            <a:spLocks/>
          </p:cNvSpPr>
          <p:nvPr/>
        </p:nvSpPr>
        <p:spPr>
          <a:xfrm>
            <a:off x="431801" y="1378130"/>
            <a:ext cx="8353424" cy="2308324"/>
          </a:xfrm>
          <a:prstGeom prst="rect">
            <a:avLst/>
          </a:prstGeom>
        </p:spPr>
        <p:txBody>
          <a:bodyPr wrap="square"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What is its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To carry nerve impulses around the body.</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dirty="0">
                <a:latin typeface="Open Sans" panose="020B0606030504020204" pitchFamily="34" charset="0"/>
                <a:ea typeface="Open Sans" panose="020B0606030504020204" pitchFamily="34" charset="0"/>
                <a:cs typeface="Open Sans" panose="020B0606030504020204" pitchFamily="34" charset="0"/>
              </a:rPr>
              <a:t>How is it adapted to this function?</a:t>
            </a:r>
          </a:p>
          <a:p>
            <a:pPr algn="l">
              <a:defRPr/>
            </a:pPr>
            <a:endParaRPr lang="en-GB" altLang="en-US" sz="1600" dirty="0">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Long fibres allow it to carry electrical impulses up and down the body.</a:t>
            </a:r>
          </a:p>
          <a:p>
            <a:pPr algn="l">
              <a:defRPr/>
            </a:pPr>
            <a:endPar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endParaRPr>
          </a:p>
          <a:p>
            <a:pPr algn="l">
              <a:defRPr/>
            </a:pPr>
            <a:r>
              <a:rPr lang="en-GB" altLang="en-US" sz="1600" b="1" dirty="0">
                <a:solidFill>
                  <a:srgbClr val="009385"/>
                </a:solidFill>
                <a:latin typeface="Open Sans" panose="020B0606030504020204" pitchFamily="34" charset="0"/>
                <a:ea typeface="Open Sans" panose="020B0606030504020204" pitchFamily="34" charset="0"/>
                <a:cs typeface="Open Sans" panose="020B0606030504020204" pitchFamily="34" charset="0"/>
              </a:rPr>
              <a:t>Branching dendrites at each end to connect to other nerves or muscles.</a:t>
            </a:r>
          </a:p>
        </p:txBody>
      </p:sp>
      <p:pic>
        <p:nvPicPr>
          <p:cNvPr id="3" name="Picture 2">
            <a:extLst>
              <a:ext uri="{FF2B5EF4-FFF2-40B4-BE49-F238E27FC236}">
                <a16:creationId xmlns:a16="http://schemas.microsoft.com/office/drawing/2014/main" id="{EB886067-6E14-4E4B-A695-23BF3C48B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4134" y="4061303"/>
            <a:ext cx="3782708" cy="2191149"/>
          </a:xfrm>
          <a:prstGeom prst="rect">
            <a:avLst/>
          </a:prstGeom>
        </p:spPr>
      </p:pic>
    </p:spTree>
    <p:extLst>
      <p:ext uri="{BB962C8B-B14F-4D97-AF65-F5344CB8AC3E}">
        <p14:creationId xmlns:p14="http://schemas.microsoft.com/office/powerpoint/2010/main" val="25591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yond - Science PowerPoint Template.pptx" id="{1E966A33-94C1-4437-BBB6-A979A4E57E48}" vid="{BC86168B-39F5-4A1E-AA2C-38E911A29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7ED5670-1985-41E8-B26D-9AA66FDF83C4}"/>
</file>

<file path=customXml/itemProps2.xml><?xml version="1.0" encoding="utf-8"?>
<ds:datastoreItem xmlns:ds="http://schemas.openxmlformats.org/officeDocument/2006/customXml" ds:itemID="{2172D9C9-E602-4971-9134-520740E5B04B}">
  <ds:schemaRefs>
    <ds:schemaRef ds:uri="http://schemas.microsoft.com/sharepoint/v3/contenttype/forms"/>
  </ds:schemaRefs>
</ds:datastoreItem>
</file>

<file path=customXml/itemProps3.xml><?xml version="1.0" encoding="utf-8"?>
<ds:datastoreItem xmlns:ds="http://schemas.openxmlformats.org/officeDocument/2006/customXml" ds:itemID="{FAFD5A10-18C3-4579-B0E1-074338AA429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742339f-15ba-4003-8a8e-4ef5cd7724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Beyond - Science PowerPoint Template</Template>
  <TotalTime>3021</TotalTime>
  <Words>946</Words>
  <Application>Microsoft Office PowerPoint</Application>
  <PresentationFormat>On-screen Show (4:3)</PresentationFormat>
  <Paragraphs>170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Twinkl Light</vt:lpstr>
      <vt:lpstr>Clear Sans</vt:lpstr>
      <vt:lpstr>Clear Sans Medium</vt:lpstr>
      <vt:lpstr>Calibri</vt:lpstr>
      <vt:lpstr>Clear Sans Light</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Pick</dc:creator>
  <cp:lastModifiedBy>Sarah Sargieson</cp:lastModifiedBy>
  <cp:revision>168</cp:revision>
  <dcterms:created xsi:type="dcterms:W3CDTF">2019-04-25T12:22:37Z</dcterms:created>
  <dcterms:modified xsi:type="dcterms:W3CDTF">2020-09-29T09:13:22Z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91300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